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0" r:id="rId16"/>
    <p:sldId id="269" r:id="rId17"/>
    <p:sldId id="271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8E2D0-3685-48E6-8FBD-55195E3BE67D}" type="datetimeFigureOut">
              <a:rPr lang="es-ES" smtClean="0"/>
              <a:pPr/>
              <a:t>07/10/2014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1F53F-C9EF-4E33-BB51-7FA61F71C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Industria</a:t>
            </a:r>
            <a:r>
              <a:rPr lang="es-ES" baseline="0" dirty="0" smtClean="0"/>
              <a:t> agroindustrial o industria que procesa materias primas importadas. En energía hidroeléctrica o minería la localización está “dada”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1F53F-C9EF-4E33-BB51-7FA61F71C990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MR. BROWN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1F53F-C9EF-4E33-BB51-7FA61F71C990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PROBLEMA</a:t>
            </a:r>
            <a:r>
              <a:rPr lang="es-ES" baseline="0" dirty="0" smtClean="0"/>
              <a:t> CON PLAZO DE FINANCIAMIENTO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1F53F-C9EF-4E33-BB51-7FA61F71C990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 FUERON DESPEJANDO</a:t>
            </a:r>
            <a:r>
              <a:rPr lang="es-ES" baseline="0" dirty="0" smtClean="0"/>
              <a:t> DUDAS SOBRE CADA UNO DE ESTOS ASPECTOS,  CONFIRMANDO ALGUNAS Y REVISANDO OTRAS.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1F53F-C9EF-4E33-BB51-7FA61F71C990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EXONERACIONES QUE AFECTAN A VARIAS</a:t>
            </a:r>
            <a:r>
              <a:rPr lang="es-ES" baseline="0" dirty="0" smtClean="0"/>
              <a:t> INTENDENCIAS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1F53F-C9EF-4E33-BB51-7FA61F71C990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aseline="0" dirty="0" smtClean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1F53F-C9EF-4E33-BB51-7FA61F71C990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GENÉTICA, TECNOLOGÍAS DE</a:t>
            </a:r>
            <a:r>
              <a:rPr lang="es-ES" baseline="0" dirty="0" smtClean="0"/>
              <a:t> PLANTACIÓN, ETC.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1F53F-C9EF-4E33-BB51-7FA61F71C990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29E2-AD4F-47D3-90AF-612BDC745B69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3B5C-82A0-4CDD-B3E5-9FBC4B5796B0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C10E-C146-475D-A2C4-94DD3500BB0A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F377-A753-4592-AF7B-C8DC0D73FDBF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A92B-B9D9-4B9D-9002-E74E941A8B83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0CF-F5AE-4478-9348-B4C10387BC51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A2A9-83BB-4A80-82EE-C33A74CE8741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4625-1F94-43CA-A459-67E1A4189ADF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832-DD06-467B-804F-DDF3424CAC7A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9CCB-155C-42AF-864E-4AD3B9CDEEC1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DD1-6843-44E9-AD57-5DB8C82568C8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7272F0-EE1D-4D60-92D9-D9954F4DCD52}" type="datetime1">
              <a:rPr lang="es-ES" smtClean="0"/>
              <a:pPr/>
              <a:t>07/10/2014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A15D97-ADD4-4F97-BF10-A546486A733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9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9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i="1" dirty="0" smtClean="0"/>
              <a:t>Razones y herramientas para el desarrollo forestal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s-ES" dirty="0" smtClean="0"/>
              <a:t>ERNESTO GONZALEZ POSSE</a:t>
            </a:r>
          </a:p>
          <a:p>
            <a:r>
              <a:rPr lang="es-ES" dirty="0" smtClean="0"/>
              <a:t>17 DE OCTUBRE DE 2014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/>
              <a:t>SITUACIÓN EN LOS 90 – RAZONES Y HERRAMIENTAS PARA EL DESARROLLO FORESTAL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COMIENZO DE ESTUDIOS SISTEMÁTICOS (DIFÍCILES) SOBRE EL POTENCIAL FORESTAL NACIONAL QUE APORTARON INFORMACIÓN RELEVANTE (PRAIF I Y II).</a:t>
            </a:r>
          </a:p>
          <a:p>
            <a:pPr algn="just"/>
            <a:r>
              <a:rPr lang="es-ES" dirty="0" smtClean="0"/>
              <a:t>PROMOCIÓN DE LA VIGENCIA DE TODOS ESTOS FACTORES FAVORABLES.</a:t>
            </a:r>
          </a:p>
          <a:p>
            <a:pPr algn="just"/>
            <a:r>
              <a:rPr lang="es-ES" dirty="0" smtClean="0"/>
              <a:t>CONSIDERACIONES AMBIENTALES, LOGÍSTICAS Y DE EMPLEO COMO INCÓGNITAS.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4000" dirty="0" smtClean="0"/>
              <a:t>VALORACIÓN DE LAS HERRAMIENTAS APLICADAS EN LOS 90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LEY E INCENTIVOS: ADECUADOS AUNQUE PRODUJERON IMPACTOS FISCALES SOBRE LAS INTENDENCIAS CON MAYOR DESARROLLO FORESTAL.</a:t>
            </a:r>
          </a:p>
          <a:p>
            <a:pPr algn="just"/>
            <a:r>
              <a:rPr lang="es-ES" dirty="0" smtClean="0"/>
              <a:t>FINANCIAMIENTO: ADECUADO PARA LA PRODUCCIÓN PARA PULPA, </a:t>
            </a:r>
            <a:r>
              <a:rPr lang="es-ES" b="1" dirty="0" smtClean="0"/>
              <a:t>NO PARA USOS MADERABLES.</a:t>
            </a:r>
          </a:p>
          <a:p>
            <a:pPr algn="just"/>
            <a:r>
              <a:rPr lang="es-ES" dirty="0" smtClean="0"/>
              <a:t>CRITERIOS TERRITORIALES SIGUIENDO AL MERCADO INCENTIVADO AMPLIARON </a:t>
            </a:r>
            <a:r>
              <a:rPr lang="es-ES" b="1" dirty="0" smtClean="0"/>
              <a:t>ÁREAS DE DUDOSA CONVENIENCIA.</a:t>
            </a:r>
          </a:p>
          <a:p>
            <a:pPr algn="just"/>
            <a:r>
              <a:rPr lang="es-ES" dirty="0" smtClean="0"/>
              <a:t>FALLAS EN LA PREVISIÓN DE NECESIDADES DE INFRAESTRUCTURA DE TRANSPORTE.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SITUACIÓN DESDE EL 2000 (1)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SE INICIAN LOS CONTACTOS DE EMPRESAS INDUSTRIALES FORESTALES, SOBRE TODO PARA PULPA. MENOS RELEVANTES A NIVEL NACIONAL PARA USOS MADERABLES.</a:t>
            </a:r>
          </a:p>
          <a:p>
            <a:pPr algn="just"/>
            <a:r>
              <a:rPr lang="es-ES" dirty="0" smtClean="0"/>
              <a:t>SE ADOPTAN DECISIONES SOBRE RÉGIMEN FISCAL PROMOCIONAL PARA LA INDUSTRIA DE BASE FORESTAL, EN PARTICULAR PARA GRANDES PLANTAS DE CELULOSA. (ZONA FRANCA)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SITUACIÓN DESDE EL 2000 (2)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SE CONCRETA EL PROYECTO DE BOTNIA, LUEGO UPM. EN FRAY BENTOS.</a:t>
            </a:r>
          </a:p>
          <a:p>
            <a:pPr algn="just"/>
            <a:r>
              <a:rPr lang="es-ES" dirty="0" smtClean="0"/>
              <a:t>SE CONCRETA EL PROYECTO DE WAYERHAEUSER EN TACUAREMBÓ.</a:t>
            </a:r>
          </a:p>
          <a:p>
            <a:pPr algn="just"/>
            <a:r>
              <a:rPr lang="es-ES" dirty="0" smtClean="0"/>
              <a:t>SE CONCRETA EL PROYECTO DE MONTES DEL PLATA.</a:t>
            </a:r>
          </a:p>
          <a:p>
            <a:pPr algn="just"/>
            <a:r>
              <a:rPr lang="es-ES" dirty="0" smtClean="0"/>
              <a:t>SE DESARROLLAN DIVERSOS PROYECTOS EN ASERRADO, SECADO Y TRATAMIENTO DE MADERA, TABLEROS, ETC.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BALANCE A LA FECHA 1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14</a:t>
            </a:fld>
            <a:endParaRPr lang="es-ES"/>
          </a:p>
        </p:txBody>
      </p:sp>
      <p:pic>
        <p:nvPicPr>
          <p:cNvPr id="5" name="Picture 2" descr="C:\Documents and Settings\Ernesto\Configuración local\Archivos temporales de Internet\Content.IE5\2XK763EQ\MP9004305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221" y="2285992"/>
            <a:ext cx="1285884" cy="4043378"/>
          </a:xfrm>
          <a:prstGeom prst="rect">
            <a:avLst/>
          </a:prstGeom>
          <a:noFill/>
        </p:spPr>
      </p:pic>
      <p:pic>
        <p:nvPicPr>
          <p:cNvPr id="6" name="Picture 3" descr="C:\Documents and Settings\Ernesto\Configuración local\Archivos temporales de Internet\Content.IE5\2XK763EQ\MC90023954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1300" y="3929066"/>
            <a:ext cx="1060665" cy="1080000"/>
          </a:xfrm>
          <a:prstGeom prst="rect">
            <a:avLst/>
          </a:prstGeom>
          <a:noFill/>
        </p:spPr>
      </p:pic>
      <p:pic>
        <p:nvPicPr>
          <p:cNvPr id="7" name="Picture 8" descr="C:\Documents and Settings\Ernesto\Configuración local\Archivos temporales de Internet\Content.IE5\2FQ32UKX\MC900441451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214554"/>
            <a:ext cx="1785950" cy="1785950"/>
          </a:xfrm>
          <a:prstGeom prst="rect">
            <a:avLst/>
          </a:prstGeom>
          <a:noFill/>
        </p:spPr>
      </p:pic>
      <p:pic>
        <p:nvPicPr>
          <p:cNvPr id="8" name="Picture 9" descr="C:\Documents and Settings\Ernesto\Configuración local\Archivos temporales de Internet\Content.IE5\2XK763EQ\MC900333164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0450" y="5643578"/>
            <a:ext cx="1080000" cy="357190"/>
          </a:xfrm>
          <a:prstGeom prst="rect">
            <a:avLst/>
          </a:prstGeom>
          <a:noFill/>
        </p:spPr>
      </p:pic>
      <p:cxnSp>
        <p:nvCxnSpPr>
          <p:cNvPr id="9" name="8 Conector recto de flecha"/>
          <p:cNvCxnSpPr/>
          <p:nvPr/>
        </p:nvCxnSpPr>
        <p:spPr>
          <a:xfrm>
            <a:off x="2064104" y="4572008"/>
            <a:ext cx="35719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8" descr="C:\Documents and Settings\Ernesto\Configuración local\Archivos temporales de Internet\Content.IE5\FX8YOOMR\MC900391112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8616" y="3857628"/>
            <a:ext cx="1285884" cy="1220724"/>
          </a:xfrm>
          <a:prstGeom prst="rect">
            <a:avLst/>
          </a:prstGeom>
          <a:noFill/>
        </p:spPr>
      </p:pic>
      <p:cxnSp>
        <p:nvCxnSpPr>
          <p:cNvPr id="13" name="12 Conector recto de flecha"/>
          <p:cNvCxnSpPr/>
          <p:nvPr/>
        </p:nvCxnSpPr>
        <p:spPr>
          <a:xfrm>
            <a:off x="3421426" y="4500570"/>
            <a:ext cx="35719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9" descr="C:\Documents and Settings\Ernesto\Configuración local\Archivos temporales de Internet\Content.IE5\FVR0T7Q9\MC900150783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78814" y="3643314"/>
            <a:ext cx="1428760" cy="1512418"/>
          </a:xfrm>
          <a:prstGeom prst="rect">
            <a:avLst/>
          </a:prstGeom>
          <a:noFill/>
        </p:spPr>
      </p:pic>
      <p:sp>
        <p:nvSpPr>
          <p:cNvPr id="15" name="14 CuadroTexto"/>
          <p:cNvSpPr txBox="1"/>
          <p:nvPr/>
        </p:nvSpPr>
        <p:spPr>
          <a:xfrm>
            <a:off x="7922640" y="4071942"/>
            <a:ext cx="1221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MERCADO </a:t>
            </a:r>
          </a:p>
          <a:p>
            <a:r>
              <a:rPr lang="es-ES" dirty="0" smtClean="0"/>
              <a:t>FINAL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72066" y="4429132"/>
            <a:ext cx="35719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Abrir llave"/>
          <p:cNvSpPr/>
          <p:nvPr/>
        </p:nvSpPr>
        <p:spPr>
          <a:xfrm>
            <a:off x="6643702" y="2928934"/>
            <a:ext cx="214314" cy="30003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1214414" y="1285860"/>
            <a:ext cx="7382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URUGUAY CUENTA HOY CON UNA CADENA FORESTAL COMPLETA </a:t>
            </a:r>
          </a:p>
          <a:p>
            <a:pPr algn="ctr"/>
            <a:r>
              <a:rPr lang="es-ES" dirty="0" smtClean="0"/>
              <a:t>AUNQUE </a:t>
            </a:r>
            <a:r>
              <a:rPr lang="es-ES" dirty="0" smtClean="0"/>
              <a:t>DESEQUILIBRADA, 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214546" y="6000768"/>
            <a:ext cx="6199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ESPECIALIZANDO EN VOLUMEN LO QUE</a:t>
            </a:r>
          </a:p>
          <a:p>
            <a:pPr algn="ctr"/>
            <a:r>
              <a:rPr lang="es-ES" dirty="0" smtClean="0"/>
              <a:t>ES POCO INTELIGENTE PARA UN PAÍS COMO URUGUAY.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BALANCE A LA FECHA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LA ACTIVIDAD FORESTAL HA PERMITIDO INCREMENTAR EL EMPLEO (RURAL Y TRANSPORTE) Y LAS EXPORTACIONES SIN DAÑAR EN EXCESO OTROS RUBROS.</a:t>
            </a:r>
          </a:p>
          <a:p>
            <a:pPr algn="just"/>
            <a:r>
              <a:rPr lang="es-ES" dirty="0" smtClean="0"/>
              <a:t>NO SE LOGRÓ MAXIMIZAR EL EMPLEO, EN TANTO PREDOMINA EL DESTINO PULPABLE Y NO SE MINIMIZA ASÍ LA NECESIDAD DE INFRAESTRUCTURA.</a:t>
            </a:r>
          </a:p>
          <a:p>
            <a:pPr algn="just"/>
            <a:r>
              <a:rPr lang="es-ES" dirty="0" smtClean="0"/>
              <a:t>HAY COSTOS FISCALES POR ZONAS FRANCAS, EXONERACIONES EN LA FASE PRIMARIA Y REQUERIMIENTO DE INFRAESTRUCTURA.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DESAFÍOS DE LA FORESTACIÓN Y SUS INDUSTRIAS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3666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LOS DESAFÍOS PRINCIPALES REFIEREN A:</a:t>
            </a:r>
          </a:p>
          <a:p>
            <a:pPr lvl="1" algn="just"/>
            <a:r>
              <a:rPr lang="es-ES" dirty="0" smtClean="0"/>
              <a:t>LA NECESIDAD DE INFRAESTRUCTURA Y SU MANTENIMIENTO ASÍ COMO LA IRREVERSIBILIDAD DE EXONERACIONES Y ZONAS FRANCAS OTORGADAS.</a:t>
            </a:r>
          </a:p>
          <a:p>
            <a:pPr lvl="1" algn="just"/>
            <a:r>
              <a:rPr lang="es-ES" dirty="0" smtClean="0"/>
              <a:t>EL IMPACTO SOBRE LAS FINANZAS MUNICIPALES Y SU REQUERIMIENTO DE CAMINERÍA.</a:t>
            </a:r>
          </a:p>
          <a:p>
            <a:pPr lvl="1" algn="just"/>
            <a:r>
              <a:rPr lang="es-ES" dirty="0" smtClean="0"/>
              <a:t>LA DIFICULTAD DE RECONVERTIR A FINES MADERABLES LA PRODUCCIÓN DE LA FASE PRIMARIA.*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16499" y="5929330"/>
            <a:ext cx="8927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*ESTO SI SE BUSCA MAXIMIZAR EL EMPLEO Y LOS SALARIOS.</a:t>
            </a:r>
          </a:p>
          <a:p>
            <a:pPr algn="ctr"/>
            <a:r>
              <a:rPr lang="es-ES" dirty="0" smtClean="0"/>
              <a:t> PARA MAXIMIZAR EL PBI PUEDE  ESTAR BIEN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POTENCIAL DEL DESARROLLO FORESTAL EN URUGUAY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LA MADERA PARA PULPA ES UNA  COMMODITY, LA POSIBILIDAD DE MEJORA CONSISTE EN REDUCIR COSTOS (EJ. FLETES) Y AUMENTAR PRODUCTIVIDAD </a:t>
            </a:r>
            <a:r>
              <a:rPr lang="es-ES" b="1" dirty="0" smtClean="0"/>
              <a:t>DE FIBRA </a:t>
            </a:r>
            <a:r>
              <a:rPr lang="es-ES" dirty="0" smtClean="0"/>
              <a:t>POR HECTÁREA/AÑO (INVESTIGACIÓN).</a:t>
            </a:r>
          </a:p>
          <a:p>
            <a:pPr algn="just"/>
            <a:r>
              <a:rPr lang="es-ES" dirty="0" smtClean="0"/>
              <a:t>PUEDE PENSARSE EN MEDIDAS PARA PROMOVER LA PRODUCCIÓN PARA FINES MADERABLES (EJ. SUBSIDIAR PODAS Y RALEOS O FINANCIAR NUEVAS ÁREAS CON CRITERIO TERRITORIAL A PLAZOS ADECUADOS).</a:t>
            </a:r>
          </a:p>
          <a:p>
            <a:pPr algn="just"/>
            <a:r>
              <a:rPr lang="es-ES" dirty="0" smtClean="0"/>
              <a:t>PROMOVER CENTROS INDUSTRIALES INTEGRALES CON INCENTIVOS ESPECÍFICOS EN POS DE LA MÁXIMA CALIDAD. EJ. CARNE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DETERMINANTES DE PRODUCCIÓN PRIMARIA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SUELO, CLIMA, AGUA, TOPOGRAFÍA, ETC.</a:t>
            </a:r>
          </a:p>
          <a:p>
            <a:r>
              <a:rPr lang="es-ES" dirty="0" smtClean="0"/>
              <a:t>OPCIONES DE PRODUCCIÓN COMO FUNCIÓN DE:</a:t>
            </a:r>
          </a:p>
          <a:p>
            <a:pPr lvl="1"/>
            <a:r>
              <a:rPr lang="es-ES" dirty="0" smtClean="0"/>
              <a:t>LOS RECURSOS NATURALES</a:t>
            </a:r>
          </a:p>
          <a:p>
            <a:pPr lvl="1"/>
            <a:r>
              <a:rPr lang="es-ES" dirty="0" smtClean="0"/>
              <a:t>LA LOCALIZACIÓN</a:t>
            </a:r>
          </a:p>
          <a:p>
            <a:pPr lvl="1"/>
            <a:r>
              <a:rPr lang="es-ES" dirty="0" smtClean="0"/>
              <a:t>LA POLÍTICA ECONÓMICA Y FISCAL</a:t>
            </a:r>
          </a:p>
          <a:p>
            <a:pPr lvl="1"/>
            <a:r>
              <a:rPr lang="es-ES" dirty="0" smtClean="0"/>
              <a:t>EL TIPO Y TAMAÑO DE LA EMPRESA</a:t>
            </a:r>
          </a:p>
          <a:p>
            <a:pPr lvl="1"/>
            <a:r>
              <a:rPr lang="es-ES" dirty="0" smtClean="0"/>
              <a:t>LA EVALUACIÓN DE LA DEMANDA</a:t>
            </a:r>
          </a:p>
          <a:p>
            <a:pPr lvl="1"/>
            <a:r>
              <a:rPr lang="es-ES" dirty="0" smtClean="0"/>
              <a:t>LOS COSTOS Y EL PERÍODO MADURACIÓN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429520" y="3929066"/>
            <a:ext cx="171448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(INFORMACIÓN TECNOLOGÍA, CAPITAL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5" name="4 Cerrar llave"/>
          <p:cNvSpPr/>
          <p:nvPr/>
        </p:nvSpPr>
        <p:spPr>
          <a:xfrm>
            <a:off x="7215206" y="3786190"/>
            <a:ext cx="142876" cy="16430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LA COMPETENCIA POR EL SUELO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 algn="just"/>
            <a:r>
              <a:rPr lang="es-ES" dirty="0" smtClean="0"/>
              <a:t>ASÍ COMO EL PROCESO DE PRODUCCIÓN DEPENDE DE LO VISTO ANTES, EL USO DEL SUELO POR RUBRO PRODUCTIVO DEPENDE DE LA COMPETENCIA ENTRE RUBROS  DADAS LAS CARACTERÍSTICAS DE LOS DECISORES.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CADA RUBRO SE DESARROLLARÁ EN LAS ZONAS EN QUE EL CONJUNTO DE CARACTERÍSTICAS LO PERMITE. EN INDUSTRIA Y SERVICIOS ES DIFERENTE DEPENDIENDO DEL CASO.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7560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EL CASO DE LA FORESTACIÓN Y SUS INDUSTRIAS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LA FORESTACIÓN DIFIERE DE OTRAS ACTIVIDADES DEL SECTOR PRIMARIO EN CUANTO A POR EJEMPLO </a:t>
            </a:r>
            <a:r>
              <a:rPr lang="es-ES" b="1" dirty="0" smtClean="0"/>
              <a:t>EL PERÍODO DE MADURACIÓN DE LA INVERSIÓN, </a:t>
            </a:r>
            <a:r>
              <a:rPr lang="es-ES" dirty="0" smtClean="0"/>
              <a:t>LO QUE DEFINE EL TIPO DE AGENTE QUE RAZONABLEMENTE ENCARA LA ACTIVIDAD.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PERO COMPARTE CON ELLAS LA CARACTERÍSTICA DE QUE </a:t>
            </a:r>
            <a:r>
              <a:rPr lang="es-ES" b="1" dirty="0" smtClean="0"/>
              <a:t>EL PROCESO INDUSTRIAL POSTERIOR A LA FASE PRIMARIA DETERMINA LAS CARACTERÍSTICAS REQUERIDAS PARA EL PRODUCTO PRIMARIO.</a:t>
            </a: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CONCEPTO DE CADENA PRODUCTIVA AGROINDUSTRIAL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CADENA PRODUCTIVA ES UN CONJUNTO DE ACTIVIDADES QUE PERMITEN DESARROLLAR LA OFERTA DE UN PRODUCTO FINAL. </a:t>
            </a:r>
          </a:p>
          <a:p>
            <a:endParaRPr lang="es-ES" dirty="0" smtClean="0"/>
          </a:p>
          <a:p>
            <a:r>
              <a:rPr lang="es-ES" dirty="0" smtClean="0"/>
              <a:t>INCLUYE LAS SIGUIENTES ETAPAS: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501122" cy="64291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ETAPAS DE LA CADENA FORESTAL(1)</a:t>
            </a:r>
            <a:endParaRPr lang="es-ES" dirty="0"/>
          </a:p>
        </p:txBody>
      </p:sp>
      <p:pic>
        <p:nvPicPr>
          <p:cNvPr id="2050" name="Picture 2" descr="C:\Documents and Settings\Ernesto\Configuración local\Archivos temporales de Internet\Content.IE5\2FQ32UKX\MC900239539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85860"/>
            <a:ext cx="1080000" cy="1116540"/>
          </a:xfrm>
          <a:prstGeom prst="rect">
            <a:avLst/>
          </a:prstGeom>
          <a:noFill/>
        </p:spPr>
      </p:pic>
      <p:pic>
        <p:nvPicPr>
          <p:cNvPr id="2051" name="Picture 3" descr="C:\Documents and Settings\Ernesto\Configuración local\Archivos temporales de Internet\Content.IE5\2FQ32UKX\MP90040140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642918"/>
            <a:ext cx="1714512" cy="3121152"/>
          </a:xfrm>
          <a:prstGeom prst="rect">
            <a:avLst/>
          </a:prstGeom>
          <a:noFill/>
        </p:spPr>
      </p:pic>
      <p:pic>
        <p:nvPicPr>
          <p:cNvPr id="2053" name="Picture 5" descr="C:\Documents and Settings\Ernesto\Configuración local\Archivos temporales de Internet\Content.IE5\FX8YOOMR\MP90038531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786058"/>
            <a:ext cx="1080000" cy="771429"/>
          </a:xfrm>
          <a:prstGeom prst="rect">
            <a:avLst/>
          </a:prstGeom>
          <a:noFill/>
        </p:spPr>
      </p:pic>
      <p:pic>
        <p:nvPicPr>
          <p:cNvPr id="2054" name="Picture 6" descr="C:\Documents and Settings\Ernesto\Configuración local\Archivos temporales de Internet\Content.IE5\FX8YOOMR\MC90001527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643314"/>
            <a:ext cx="1428760" cy="1285884"/>
          </a:xfrm>
          <a:prstGeom prst="rect">
            <a:avLst/>
          </a:prstGeom>
          <a:noFill/>
        </p:spPr>
      </p:pic>
      <p:pic>
        <p:nvPicPr>
          <p:cNvPr id="2055" name="Picture 7" descr="C:\Documents and Settings\Ernesto\Configuración local\Archivos temporales de Internet\Content.IE5\2XK763EQ\MC900234533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5072074"/>
            <a:ext cx="3500462" cy="1545455"/>
          </a:xfrm>
          <a:prstGeom prst="rect">
            <a:avLst/>
          </a:prstGeom>
          <a:noFill/>
        </p:spPr>
      </p:pic>
      <p:pic>
        <p:nvPicPr>
          <p:cNvPr id="11" name="Picture 2" descr="C:\Documents and Settings\Ernesto\Configuración local\Archivos temporales de Internet\Content.IE5\2XK763EQ\MP900430519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1500174"/>
            <a:ext cx="1727467" cy="4043378"/>
          </a:xfrm>
          <a:prstGeom prst="rect">
            <a:avLst/>
          </a:prstGeom>
          <a:noFill/>
        </p:spPr>
      </p:pic>
      <p:pic>
        <p:nvPicPr>
          <p:cNvPr id="2056" name="Picture 8" descr="C:\Documents and Settings\Ernesto\Configuración local\Archivos temporales de Internet\Content.IE5\FX8YOOMR\MC900391112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8860" y="2643182"/>
            <a:ext cx="1828800" cy="1220724"/>
          </a:xfrm>
          <a:prstGeom prst="rect">
            <a:avLst/>
          </a:prstGeom>
          <a:noFill/>
        </p:spPr>
      </p:pic>
      <p:pic>
        <p:nvPicPr>
          <p:cNvPr id="2057" name="Picture 9" descr="C:\Documents and Settings\Ernesto\Configuración local\Archivos temporales de Internet\Content.IE5\FVR0T7Q9\MC900150783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3714752"/>
            <a:ext cx="1826057" cy="1512418"/>
          </a:xfrm>
          <a:prstGeom prst="rect">
            <a:avLst/>
          </a:prstGeom>
          <a:noFill/>
        </p:spPr>
      </p:pic>
      <p:sp>
        <p:nvSpPr>
          <p:cNvPr id="14" name="13 Cerrar llave"/>
          <p:cNvSpPr/>
          <p:nvPr/>
        </p:nvSpPr>
        <p:spPr>
          <a:xfrm>
            <a:off x="1928794" y="1785926"/>
            <a:ext cx="428628" cy="471490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Abrir llave"/>
          <p:cNvSpPr/>
          <p:nvPr/>
        </p:nvSpPr>
        <p:spPr>
          <a:xfrm>
            <a:off x="4214810" y="1285860"/>
            <a:ext cx="357190" cy="34290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7650" name="Picture 2" descr="http://ec.l.thumbs.canstockphoto.com/canstock17555434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282" y="5286388"/>
            <a:ext cx="1428750" cy="1419226"/>
          </a:xfrm>
          <a:prstGeom prst="rect">
            <a:avLst/>
          </a:prstGeom>
          <a:noFill/>
        </p:spPr>
      </p:pic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8679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ETAPAS DE LA CADENA FORESTAL (2)</a:t>
            </a:r>
            <a:endParaRPr lang="es-ES" dirty="0"/>
          </a:p>
        </p:txBody>
      </p:sp>
      <p:pic>
        <p:nvPicPr>
          <p:cNvPr id="1026" name="Picture 2" descr="C:\Documents and Settings\Ernesto\Configuración local\Archivos temporales de Internet\Content.IE5\2XK763EQ\MP900430519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1071546"/>
            <a:ext cx="1285884" cy="4043378"/>
          </a:xfrm>
          <a:prstGeom prst="rect">
            <a:avLst/>
          </a:prstGeom>
          <a:noFill/>
        </p:spPr>
      </p:pic>
      <p:pic>
        <p:nvPicPr>
          <p:cNvPr id="1027" name="Picture 3" descr="C:\Documents and Settings\Ernesto\Configuración local\Archivos temporales de Internet\Content.IE5\2XK763EQ\MC90023954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6" y="2714620"/>
            <a:ext cx="1060665" cy="1080000"/>
          </a:xfrm>
          <a:prstGeom prst="rect">
            <a:avLst/>
          </a:prstGeom>
          <a:noFill/>
        </p:spPr>
      </p:pic>
      <p:pic>
        <p:nvPicPr>
          <p:cNvPr id="1032" name="Picture 8" descr="C:\Documents and Settings\Ernesto\Configuración local\Archivos temporales de Internet\Content.IE5\2FQ32UKX\MC900441451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500174"/>
            <a:ext cx="1080000" cy="997614"/>
          </a:xfrm>
          <a:prstGeom prst="rect">
            <a:avLst/>
          </a:prstGeom>
          <a:noFill/>
        </p:spPr>
      </p:pic>
      <p:pic>
        <p:nvPicPr>
          <p:cNvPr id="1033" name="Picture 9" descr="C:\Documents and Settings\Ernesto\Configuración local\Archivos temporales de Internet\Content.IE5\2XK763EQ\MC900333164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4429132"/>
            <a:ext cx="1080000" cy="556018"/>
          </a:xfrm>
          <a:prstGeom prst="rect">
            <a:avLst/>
          </a:prstGeom>
          <a:noFill/>
        </p:spPr>
      </p:pic>
      <p:cxnSp>
        <p:nvCxnSpPr>
          <p:cNvPr id="14" name="13 Conector recto de flecha"/>
          <p:cNvCxnSpPr/>
          <p:nvPr/>
        </p:nvCxnSpPr>
        <p:spPr>
          <a:xfrm>
            <a:off x="2071670" y="3357562"/>
            <a:ext cx="35719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500034" y="535782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BOSQUE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285984" y="5286388"/>
            <a:ext cx="110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TRONCOS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6929454" y="2786058"/>
            <a:ext cx="747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PAPEL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000892" y="5286388"/>
            <a:ext cx="1127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TABLAS/</a:t>
            </a:r>
          </a:p>
          <a:p>
            <a:r>
              <a:rPr lang="es-ES" dirty="0" smtClean="0"/>
              <a:t>TABLEROS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0" y="5929330"/>
            <a:ext cx="221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STOCK DE FIBRA</a:t>
            </a:r>
          </a:p>
          <a:p>
            <a:r>
              <a:rPr lang="es-ES" dirty="0" smtClean="0"/>
              <a:t>O MADERA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428860" y="5857892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FIBRA O </a:t>
            </a:r>
          </a:p>
          <a:p>
            <a:r>
              <a:rPr lang="es-ES" dirty="0" smtClean="0"/>
              <a:t>MADERA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7715272" y="5857892"/>
            <a:ext cx="1251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PRODUCTO</a:t>
            </a:r>
          </a:p>
          <a:p>
            <a:r>
              <a:rPr lang="es-ES" dirty="0" smtClean="0"/>
              <a:t> FINAL</a:t>
            </a:r>
            <a:endParaRPr lang="es-ES" dirty="0"/>
          </a:p>
        </p:txBody>
      </p:sp>
      <p:pic>
        <p:nvPicPr>
          <p:cNvPr id="28" name="Picture 8" descr="C:\Documents and Settings\Ernesto\Configuración local\Archivos temporales de Internet\Content.IE5\FX8YOOMR\MC900391112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2643182"/>
            <a:ext cx="1285884" cy="1220724"/>
          </a:xfrm>
          <a:prstGeom prst="rect">
            <a:avLst/>
          </a:prstGeom>
          <a:noFill/>
        </p:spPr>
      </p:pic>
      <p:cxnSp>
        <p:nvCxnSpPr>
          <p:cNvPr id="30" name="29 Conector recto de flecha"/>
          <p:cNvCxnSpPr/>
          <p:nvPr/>
        </p:nvCxnSpPr>
        <p:spPr>
          <a:xfrm>
            <a:off x="5000628" y="3286124"/>
            <a:ext cx="35719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3428992" y="3286124"/>
            <a:ext cx="35719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Abrir llave"/>
          <p:cNvSpPr/>
          <p:nvPr/>
        </p:nvSpPr>
        <p:spPr>
          <a:xfrm>
            <a:off x="6643702" y="1857364"/>
            <a:ext cx="214314" cy="32147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Picture 9" descr="C:\Documents and Settings\Ernesto\Configuración local\Archivos temporales de Internet\Content.IE5\FVR0T7Q9\MC900150783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80" y="2428868"/>
            <a:ext cx="1428760" cy="1512418"/>
          </a:xfrm>
          <a:prstGeom prst="rect">
            <a:avLst/>
          </a:prstGeom>
          <a:noFill/>
        </p:spPr>
      </p:pic>
      <p:sp>
        <p:nvSpPr>
          <p:cNvPr id="34" name="33 CuadroTexto"/>
          <p:cNvSpPr txBox="1"/>
          <p:nvPr/>
        </p:nvSpPr>
        <p:spPr>
          <a:xfrm>
            <a:off x="3714744" y="5286388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TRANSPORTE</a:t>
            </a:r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5500694" y="5286388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INDUSTRIA</a:t>
            </a:r>
            <a:endParaRPr lang="es-ES" dirty="0"/>
          </a:p>
        </p:txBody>
      </p:sp>
      <p:sp>
        <p:nvSpPr>
          <p:cNvPr id="36" name="35 Cerrar llave"/>
          <p:cNvSpPr/>
          <p:nvPr/>
        </p:nvSpPr>
        <p:spPr>
          <a:xfrm>
            <a:off x="7715272" y="1785926"/>
            <a:ext cx="357190" cy="32861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CuadroTexto"/>
          <p:cNvSpPr txBox="1"/>
          <p:nvPr/>
        </p:nvSpPr>
        <p:spPr>
          <a:xfrm>
            <a:off x="7930206" y="3071810"/>
            <a:ext cx="1221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MERCADO </a:t>
            </a:r>
          </a:p>
          <a:p>
            <a:r>
              <a:rPr lang="es-ES" dirty="0" smtClean="0"/>
              <a:t>FINAL</a:t>
            </a:r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21" grpId="0" build="allAtOnce"/>
      <p:bldP spid="24" grpId="0"/>
      <p:bldP spid="25" grpId="0"/>
      <p:bldP spid="26" grpId="0"/>
      <p:bldP spid="27" grpId="0"/>
      <p:bldP spid="34" grpId="0" build="allAtOnce"/>
      <p:bldP spid="35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SITUACIÓN FORESTAL EN LOS 80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50908"/>
          </a:xfrm>
        </p:spPr>
        <p:txBody>
          <a:bodyPr/>
          <a:lstStyle/>
          <a:p>
            <a:r>
              <a:rPr lang="es-ES" dirty="0" smtClean="0"/>
              <a:t>ESCASO DESARROLLO DEBIDO A:</a:t>
            </a:r>
          </a:p>
          <a:p>
            <a:pPr lvl="1" algn="just"/>
            <a:r>
              <a:rPr lang="es-ES" dirty="0" smtClean="0"/>
              <a:t>CULTURA GANADERA Y AGRICOLA DOMINANTE</a:t>
            </a:r>
          </a:p>
          <a:p>
            <a:pPr lvl="1" algn="just"/>
            <a:r>
              <a:rPr lang="es-ES" dirty="0" smtClean="0"/>
              <a:t>TAMAÑO Y ESTRUCTURA EMPRESARIAL EN EL AGRO CON HORIZONTES TEMPORALES REDUCIDOS CON RELACIÓN A LA FORESTACIÓN Y AUSENCIA DE ESTIMULOS SIGNIFICATIVOS</a:t>
            </a:r>
          </a:p>
          <a:p>
            <a:pPr lvl="1"/>
            <a:r>
              <a:rPr lang="es-ES" dirty="0" smtClean="0"/>
              <a:t>ESCASEZ DE INDUSTRIA NACIONAL RELEVANTE EN LA MATERIA</a:t>
            </a:r>
          </a:p>
          <a:p>
            <a:pPr lvl="1"/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85786" y="5572140"/>
            <a:ext cx="7561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A PESAR DE EXISTIR RECURSOS NATURALES APTOS</a:t>
            </a:r>
            <a:endParaRPr lang="es-ES" sz="2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/>
              <a:t>SITUACIÓN EN LOS 90 – RAZONES Y HERRAMIENTAS PARA EL DESARROLLO FORESTAL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INICIO DEL PROCESO DE CRECIMIENTO FORESTAL DEBIDO A:</a:t>
            </a:r>
          </a:p>
          <a:p>
            <a:pPr lvl="1" algn="just"/>
            <a:r>
              <a:rPr lang="es-ES" dirty="0" smtClean="0"/>
              <a:t>LEY FORESTAL CON FUERTE APOYO POLÍTICO</a:t>
            </a:r>
          </a:p>
          <a:p>
            <a:pPr lvl="1" algn="just"/>
            <a:r>
              <a:rPr lang="es-ES" dirty="0" smtClean="0"/>
              <a:t>INCENTIVOS FISCALES</a:t>
            </a:r>
          </a:p>
          <a:p>
            <a:pPr lvl="1" algn="just"/>
            <a:r>
              <a:rPr lang="es-ES" dirty="0" smtClean="0"/>
              <a:t>DISPONIBILIDAD DE FINANCIAMIENTO INTERNACIONAL (BANCO MUNDIAL)</a:t>
            </a:r>
          </a:p>
          <a:p>
            <a:pPr lvl="1" algn="just"/>
            <a:r>
              <a:rPr lang="es-ES" dirty="0" smtClean="0"/>
              <a:t>VENTAJAS COMPARATIVAS EN EL MUNDO: RECURSOS NATURALES COMO SUELO, AGUA Y CLIMA APTOS.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5D97-ADD4-4F97-BF10-A546486A733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2BBCD4EF747348AF7F6D8DEA5BC2D0" ma:contentTypeVersion="2" ma:contentTypeDescription="Crear nuevo documento." ma:contentTypeScope="" ma:versionID="f9bff5e7a8eb99b0b43c7418a47ed5de">
  <xsd:schema xmlns:xsd="http://www.w3.org/2001/XMLSchema" xmlns:xs="http://www.w3.org/2001/XMLSchema" xmlns:p="http://schemas.microsoft.com/office/2006/metadata/properties" xmlns:ns1="http://schemas.microsoft.com/sharepoint/v3" xmlns:ns2="11627c2d-5cd2-4f6e-a535-cf7b2fa2adfd" xmlns:ns3="2d6dae7e-cd9e-4cef-94ea-d4b22dcd472b" targetNamespace="http://schemas.microsoft.com/office/2006/metadata/properties" ma:root="true" ma:fieldsID="70535a43fafc86bf4d9c2a89fda7916a" ns1:_="" ns2:_="" ns3:_="">
    <xsd:import namespace="http://schemas.microsoft.com/sharepoint/v3"/>
    <xsd:import namespace="11627c2d-5cd2-4f6e-a535-cf7b2fa2adfd"/>
    <xsd:import namespace="2d6dae7e-cd9e-4cef-94ea-d4b22dcd472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ontenidos_PosicionDestaque" minOccurs="0"/>
                <xsd:element ref="ns2:ProgramasUnidadesTaxHTField0" minOccurs="0"/>
                <xsd:element ref="ns3:TaxCatchAll" minOccurs="0"/>
                <xsd:element ref="ns3:TaxCatchAllLabel" minOccurs="0"/>
                <xsd:element ref="ns2:SistemasProduccionTaxHTField0" minOccurs="0"/>
                <xsd:element ref="ns2:RubrosTaxHTField0" minOccurs="0"/>
                <xsd:element ref="ns2:DireccionesRegionalesTaxHTField0" minOccurs="0"/>
                <xsd:element ref="ns2:TemasTaxHTField0" minOccurs="0"/>
                <xsd:element ref="ns2:PalabrasClave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27c2d-5cd2-4f6e-a535-cf7b2fa2adfd" elementFormDefault="qualified">
    <xsd:import namespace="http://schemas.microsoft.com/office/2006/documentManagement/types"/>
    <xsd:import namespace="http://schemas.microsoft.com/office/infopath/2007/PartnerControls"/>
    <xsd:element name="Contenidos_PosicionDestaque" ma:index="10" nillable="true" ma:displayName="Posición Destaque" ma:internalName="Contenidos_PosicionDestaque">
      <xsd:simpleType>
        <xsd:restriction base="dms:Number"/>
      </xsd:simpleType>
    </xsd:element>
    <xsd:element name="ProgramasUnidadesTaxHTField0" ma:index="11" nillable="true" ma:taxonomy="true" ma:internalName="ProgramasUnidadesTaxHTField0" ma:taxonomyFieldName="ProgramasNacionales" ma:displayName="Programas/Unidades" ma:default="" ma:fieldId="{9b3f2c5c-1015-4f8e-ba64-700681b012e2}" ma:taxonomyMulti="true" ma:sspId="41a4d98a-19eb-4553-913a-84f424799e49" ma:termSetId="f4b38030-ca8a-400b-b2c4-69d13180c2d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istemasProduccionTaxHTField0" ma:index="15" nillable="true" ma:taxonomy="true" ma:internalName="SistemasProduccionTaxHTField0" ma:taxonomyFieldName="SistemasProduccion" ma:displayName="Sistemas de Producción" ma:default="" ma:fieldId="{750d137b-aef6-4067-b498-d92e81d97f1e}" ma:taxonomyMulti="true" ma:sspId="41a4d98a-19eb-4553-913a-84f424799e49" ma:termSetId="14a4c935-be86-4a5f-ba1e-4bd817dd74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ubrosTaxHTField0" ma:index="17" nillable="true" ma:taxonomy="true" ma:internalName="RubrosTaxHTField0" ma:taxonomyFieldName="Rubros" ma:displayName="Rubros" ma:default="" ma:fieldId="{f8573955-89c7-41ad-9257-201feee9b378}" ma:taxonomyMulti="true" ma:sspId="41a4d98a-19eb-4553-913a-84f424799e49" ma:termSetId="809f9688-94d5-4130-9ebc-ddfd60e828a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reccionesRegionalesTaxHTField0" ma:index="19" nillable="true" ma:taxonomy="true" ma:internalName="DireccionesRegionalesTaxHTField0" ma:taxonomyFieldName="DireccionesRegionales" ma:displayName="Direcciones Regionales" ma:default="" ma:fieldId="{a0c9c862-917f-409f-af4c-8360d55fea0e}" ma:taxonomyMulti="true" ma:sspId="41a4d98a-19eb-4553-913a-84f424799e49" ma:termSetId="363b2eac-9d5b-4c67-a656-1b5da18547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emasTaxHTField0" ma:index="21" nillable="true" ma:taxonomy="true" ma:internalName="TemasTaxHTField0" ma:taxonomyFieldName="Temas" ma:displayName="Temas" ma:default="" ma:fieldId="{36a41493-9ab0-41b0-b2b7-3d35a59c5930}" ma:taxonomyMulti="true" ma:sspId="41a4d98a-19eb-4553-913a-84f424799e49" ma:termSetId="d581c7fb-f9ab-43a9-a592-b49c424a72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alabrasClavesTaxHTField0" ma:index="23" nillable="true" ma:taxonomy="true" ma:internalName="PalabrasClavesTaxHTField0" ma:taxonomyFieldName="PalabrasClaves" ma:displayName="Palabras Claves" ma:default="" ma:fieldId="{f55cf0d9-404e-4bb5-a0cf-d06fe99281ed}" ma:taxonomyMulti="true" ma:sspId="41a4d98a-19eb-4553-913a-84f424799e49" ma:termSetId="6c64abad-c935-447d-afa9-6ef93402d481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dae7e-cd9e-4cef-94ea-d4b22dcd472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d6afe64-c4c8-4785-be53-6197467d3070}" ma:internalName="TaxCatchAll" ma:showField="CatchAllData" ma:web="2d6dae7e-cd9e-4cef-94ea-d4b22dcd47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cd6afe64-c4c8-4785-be53-6197467d3070}" ma:internalName="TaxCatchAllLabel" ma:readOnly="true" ma:showField="CatchAllDataLabel" ma:web="2d6dae7e-cd9e-4cef-94ea-d4b22dcd47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labrasClavesTaxHTField0 xmlns="11627c2d-5cd2-4f6e-a535-cf7b2fa2adfd">
      <Terms xmlns="http://schemas.microsoft.com/office/infopath/2007/PartnerControls"/>
    </PalabrasClavesTaxHTField0>
    <TaxCatchAll xmlns="2d6dae7e-cd9e-4cef-94ea-d4b22dcd472b"/>
    <Contenidos_PosicionDestaque xmlns="11627c2d-5cd2-4f6e-a535-cf7b2fa2adfd" xsi:nil="true"/>
    <DireccionesRegionalesTaxHTField0 xmlns="11627c2d-5cd2-4f6e-a535-cf7b2fa2adfd">
      <Terms xmlns="http://schemas.microsoft.com/office/infopath/2007/PartnerControls"/>
    </DireccionesRegionalesTaxHTField0>
    <ProgramasUnidadesTaxHTField0 xmlns="11627c2d-5cd2-4f6e-a535-cf7b2fa2adfd">
      <Terms xmlns="http://schemas.microsoft.com/office/infopath/2007/PartnerControls"/>
    </ProgramasUnidadesTaxHTField0>
    <PublishingExpirationDate xmlns="http://schemas.microsoft.com/sharepoint/v3" xsi:nil="true"/>
    <PublishingStartDate xmlns="http://schemas.microsoft.com/sharepoint/v3" xsi:nil="true"/>
    <TemasTaxHTField0 xmlns="11627c2d-5cd2-4f6e-a535-cf7b2fa2adfd">
      <Terms xmlns="http://schemas.microsoft.com/office/infopath/2007/PartnerControls"/>
    </TemasTaxHTField0>
    <RubrosTaxHTField0 xmlns="11627c2d-5cd2-4f6e-a535-cf7b2fa2adfd">
      <Terms xmlns="http://schemas.microsoft.com/office/infopath/2007/PartnerControls"/>
    </RubrosTaxHTField0>
    <SistemasProduccionTaxHTField0 xmlns="11627c2d-5cd2-4f6e-a535-cf7b2fa2adfd">
      <Terms xmlns="http://schemas.microsoft.com/office/infopath/2007/PartnerControls"/>
    </SistemasProduccionTaxHTField0>
  </documentManagement>
</p:properties>
</file>

<file path=customXml/itemProps1.xml><?xml version="1.0" encoding="utf-8"?>
<ds:datastoreItem xmlns:ds="http://schemas.openxmlformats.org/officeDocument/2006/customXml" ds:itemID="{4EB14DB5-ABF4-495F-8357-F92F3775778C}"/>
</file>

<file path=customXml/itemProps2.xml><?xml version="1.0" encoding="utf-8"?>
<ds:datastoreItem xmlns:ds="http://schemas.openxmlformats.org/officeDocument/2006/customXml" ds:itemID="{6761CBEA-3D47-4930-ACB2-1F1A28CBACB9}"/>
</file>

<file path=customXml/itemProps3.xml><?xml version="1.0" encoding="utf-8"?>
<ds:datastoreItem xmlns:ds="http://schemas.openxmlformats.org/officeDocument/2006/customXml" ds:itemID="{810D463A-9175-4E5B-83E6-1B85032DD17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7314</TotalTime>
  <Words>942</Words>
  <Application>Microsoft Office PowerPoint</Application>
  <PresentationFormat>Presentación en pantalla (4:3)</PresentationFormat>
  <Paragraphs>125</Paragraphs>
  <Slides>17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Razones y herramientas para el desarrollo forestal</vt:lpstr>
      <vt:lpstr>DETERMINANTES DE PRODUCCIÓN PRIMARIA</vt:lpstr>
      <vt:lpstr>LA COMPETENCIA POR EL SUELO</vt:lpstr>
      <vt:lpstr>EL CASO DE LA FORESTACIÓN Y SUS INDUSTRIAS</vt:lpstr>
      <vt:lpstr>EL CONCEPTO DE CADENA PRODUCTIVA AGROINDUSTRIAL</vt:lpstr>
      <vt:lpstr>ETAPAS DE LA CADENA FORESTAL(1)</vt:lpstr>
      <vt:lpstr>ETAPAS DE LA CADENA FORESTAL (2)</vt:lpstr>
      <vt:lpstr>SITUACIÓN FORESTAL EN LOS 80</vt:lpstr>
      <vt:lpstr>SITUACIÓN EN LOS 90 – RAZONES Y HERRAMIENTAS PARA EL DESARROLLO FORESTAL</vt:lpstr>
      <vt:lpstr>SITUACIÓN EN LOS 90 – RAZONES Y HERRAMIENTAS PARA EL DESARROLLO FORESTAL</vt:lpstr>
      <vt:lpstr>VALORACIÓN DE LAS HERRAMIENTAS APLICADAS EN LOS 90</vt:lpstr>
      <vt:lpstr>SITUACIÓN DESDE EL 2000 (1)</vt:lpstr>
      <vt:lpstr>SITUACIÓN DESDE EL 2000 (2)</vt:lpstr>
      <vt:lpstr>BALANCE A LA FECHA 1</vt:lpstr>
      <vt:lpstr>BALANCE A LA FECHA 2</vt:lpstr>
      <vt:lpstr>DESAFÍOS DE LA FORESTACIÓN Y SUS INDUSTRIAS</vt:lpstr>
      <vt:lpstr>POTENCIAL DEL DESARROLLO FORESTAL EN URUGUAY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AGREGADO DE VALOR EN SILVICULTURA</dc:title>
  <dc:creator>Ernesto</dc:creator>
  <cp:lastModifiedBy>Ernesto</cp:lastModifiedBy>
  <cp:revision>110</cp:revision>
  <dcterms:created xsi:type="dcterms:W3CDTF">2014-09-24T20:01:27Z</dcterms:created>
  <dcterms:modified xsi:type="dcterms:W3CDTF">2014-10-07T18:38:24Z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0x010100112BBCD4EF747348AF7F6D8DEA5BC2D0</vt:lpwstr>
  </property>
</Properties>
</file>